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4"/>
  </p:notesMasterIdLst>
  <p:handoutMasterIdLst>
    <p:handoutMasterId r:id="rId55"/>
  </p:handoutMasterIdLst>
  <p:sldIdLst>
    <p:sldId id="402" r:id="rId2"/>
    <p:sldId id="604" r:id="rId3"/>
    <p:sldId id="605" r:id="rId4"/>
    <p:sldId id="620" r:id="rId5"/>
    <p:sldId id="483" r:id="rId6"/>
    <p:sldId id="481" r:id="rId7"/>
    <p:sldId id="482" r:id="rId8"/>
    <p:sldId id="484" r:id="rId9"/>
    <p:sldId id="536" r:id="rId10"/>
    <p:sldId id="621" r:id="rId11"/>
    <p:sldId id="622" r:id="rId12"/>
    <p:sldId id="271" r:id="rId13"/>
    <p:sldId id="397" r:id="rId14"/>
    <p:sldId id="485" r:id="rId15"/>
    <p:sldId id="562" r:id="rId16"/>
    <p:sldId id="504" r:id="rId17"/>
    <p:sldId id="602" r:id="rId18"/>
    <p:sldId id="596" r:id="rId19"/>
    <p:sldId id="603" r:id="rId20"/>
    <p:sldId id="597" r:id="rId21"/>
    <p:sldId id="600" r:id="rId22"/>
    <p:sldId id="599" r:id="rId23"/>
    <p:sldId id="598" r:id="rId24"/>
    <p:sldId id="628" r:id="rId25"/>
    <p:sldId id="623" r:id="rId26"/>
    <p:sldId id="624" r:id="rId27"/>
    <p:sldId id="625" r:id="rId28"/>
    <p:sldId id="626" r:id="rId29"/>
    <p:sldId id="627" r:id="rId30"/>
    <p:sldId id="601" r:id="rId31"/>
    <p:sldId id="590" r:id="rId32"/>
    <p:sldId id="513" r:id="rId33"/>
    <p:sldId id="514" r:id="rId34"/>
    <p:sldId id="568" r:id="rId35"/>
    <p:sldId id="572" r:id="rId36"/>
    <p:sldId id="515" r:id="rId37"/>
    <p:sldId id="518" r:id="rId38"/>
    <p:sldId id="606" r:id="rId39"/>
    <p:sldId id="607" r:id="rId40"/>
    <p:sldId id="608" r:id="rId41"/>
    <p:sldId id="609" r:id="rId42"/>
    <p:sldId id="610" r:id="rId43"/>
    <p:sldId id="611" r:id="rId44"/>
    <p:sldId id="612" r:id="rId45"/>
    <p:sldId id="613" r:id="rId46"/>
    <p:sldId id="614" r:id="rId47"/>
    <p:sldId id="615" r:id="rId48"/>
    <p:sldId id="629" r:id="rId49"/>
    <p:sldId id="570" r:id="rId50"/>
    <p:sldId id="571" r:id="rId51"/>
    <p:sldId id="556" r:id="rId52"/>
    <p:sldId id="6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2" autoAdjust="0"/>
    <p:restoredTop sz="88335" autoAdjust="0"/>
  </p:normalViewPr>
  <p:slideViewPr>
    <p:cSldViewPr snapToGrid="0" snapToObjects="1" showGuides="1">
      <p:cViewPr varScale="1">
        <p:scale>
          <a:sx n="76" d="100"/>
          <a:sy n="76" d="100"/>
        </p:scale>
        <p:origin x="208" y="1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John Tukey, Princeton mathematician and statistician, inventor of the Fast Fourier Transform and father of Exploratory</a:t>
            </a:r>
            <a:r>
              <a:rPr lang="en-US" baseline="0" dirty="0"/>
              <a:t> Data Analysis.  Also coined the word “bit”.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Emphasis courtesy Jeff </a:t>
            </a:r>
            <a:r>
              <a:rPr lang="en-US" baseline="0" dirty="0" err="1"/>
              <a:t>Heer</a:t>
            </a:r>
            <a:r>
              <a:rPr lang="en-US" baseline="0" dirty="0"/>
              <a:t>, U. Washington</a:t>
            </a: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853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1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219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89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1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anson.ucdavis.edu/course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5: Data Cleaning &amp;</a:t>
            </a:r>
            <a:br>
              <a:rPr lang="en-US" sz="5400" i="1" dirty="0">
                <a:uFillTx/>
              </a:rPr>
            </a:br>
            <a:r>
              <a:rPr lang="en-US" sz="5400" i="1" dirty="0"/>
              <a:t>Exploratory Data Analysis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&amp; Joe </a:t>
            </a:r>
            <a:r>
              <a:rPr lang="en-US" sz="1600" b="1" dirty="0" err="1">
                <a:uFillTx/>
              </a:rPr>
              <a:t>Hellerstein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29 at 7.02.51 PM.png">
            <a:extLst>
              <a:ext uri="{FF2B5EF4-FFF2-40B4-BE49-F238E27FC236}">
                <a16:creationId xmlns:a16="http://schemas.microsoft.com/office/drawing/2014/main" id="{E4DEF1BA-7333-0140-A459-034EE67C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3030970"/>
            <a:ext cx="10574687" cy="38270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992003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-2237992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684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632A-B74A-5345-9AD1-03A064CABCD6}"/>
              </a:ext>
            </a:extLst>
          </p:cNvPr>
          <p:cNvSpPr txBox="1"/>
          <p:nvPr/>
        </p:nvSpPr>
        <p:spPr>
          <a:xfrm>
            <a:off x="5225143" y="2737524"/>
            <a:ext cx="5052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6971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622" y="2309000"/>
            <a:ext cx="12326007" cy="44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process of </a:t>
            </a:r>
            <a:r>
              <a:rPr lang="en-US" b="1" dirty="0"/>
              <a:t>transforming</a:t>
            </a:r>
            <a:r>
              <a:rPr lang="en-US" dirty="0"/>
              <a:t>, </a:t>
            </a:r>
            <a:r>
              <a:rPr lang="en-US" b="1" dirty="0"/>
              <a:t>visualizing</a:t>
            </a:r>
            <a:r>
              <a:rPr lang="en-US" dirty="0"/>
              <a:t>, and </a:t>
            </a:r>
            <a:r>
              <a:rPr lang="en-US" b="1" dirty="0"/>
              <a:t>summarizing</a:t>
            </a:r>
            <a:r>
              <a:rPr lang="en-US" dirty="0"/>
              <a:t> data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Build/confirm understanding of the data and its provenance</a:t>
            </a:r>
          </a:p>
          <a:p>
            <a:pPr lvl="1"/>
            <a:r>
              <a:rPr lang="en-US" dirty="0"/>
              <a:t>Identify and address potential issues in the data</a:t>
            </a:r>
          </a:p>
          <a:p>
            <a:pPr lvl="1"/>
            <a:r>
              <a:rPr lang="en-US" dirty="0"/>
              <a:t>Inform the subsequent analysis</a:t>
            </a:r>
          </a:p>
          <a:p>
            <a:pPr lvl="1"/>
            <a:r>
              <a:rPr lang="en-US" dirty="0"/>
              <a:t>discover </a:t>
            </a:r>
            <a:r>
              <a:rPr lang="en-US" i="1" dirty="0"/>
              <a:t>potential</a:t>
            </a:r>
            <a:r>
              <a:rPr lang="en-US" dirty="0"/>
              <a:t> hypothesis </a:t>
            </a:r>
            <a:r>
              <a:rPr lang="mr-IN" dirty="0"/>
              <a:t>…</a:t>
            </a:r>
            <a:r>
              <a:rPr lang="en-US" dirty="0"/>
              <a:t> (be careful)</a:t>
            </a:r>
            <a:endParaRPr lang="en-US" b="1" dirty="0"/>
          </a:p>
          <a:p>
            <a:r>
              <a:rPr lang="en-US" b="1" dirty="0"/>
              <a:t>EDA is an open ended analysis</a:t>
            </a:r>
          </a:p>
          <a:p>
            <a:pPr lvl="1"/>
            <a:r>
              <a:rPr lang="en-US" dirty="0"/>
              <a:t>Be willing to find something surprising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359" y="437634"/>
            <a:ext cx="975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Exploratory Data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9311" y="716132"/>
            <a:ext cx="131799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(EDA)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6167" y="1573372"/>
            <a:ext cx="49824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i="1" dirty="0"/>
              <a:t>“Getting to know </a:t>
            </a:r>
            <a:r>
              <a:rPr lang="en-US" sz="2800" i="1"/>
              <a:t>the data”</a:t>
            </a:r>
          </a:p>
        </p:txBody>
      </p:sp>
    </p:spTree>
    <p:extLst>
      <p:ext uri="{BB962C8B-B14F-4D97-AF65-F5344CB8AC3E}">
        <p14:creationId xmlns:p14="http://schemas.microsoft.com/office/powerpoint/2010/main" val="144741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092176" y="5754030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5" name="Shape 473"/>
          <p:cNvSpPr txBox="1"/>
          <p:nvPr/>
        </p:nvSpPr>
        <p:spPr>
          <a:xfrm>
            <a:off x="5812971" y="462232"/>
            <a:ext cx="6379029" cy="479556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John Tukey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Princeton Mathematician &amp; Statistician</a:t>
            </a:r>
            <a:endParaRPr lang="en-US" sz="24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endParaRPr lang="en-US" sz="28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Introduced 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Fast Fourier Transform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“Bit” : 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bi</a:t>
            </a: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nary dig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it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b="1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Exploratory Data Analysis</a:t>
            </a: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8100">
              <a:buClr>
                <a:schemeClr val="bg1"/>
              </a:buClr>
              <a:buSzPct val="100000"/>
            </a:pPr>
            <a:r>
              <a:rPr lang="en-US" sz="3600" b="1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Early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36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092176" y="5754030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4" name="Shape 473"/>
          <p:cNvSpPr txBox="1"/>
          <p:nvPr/>
        </p:nvSpPr>
        <p:spPr>
          <a:xfrm>
            <a:off x="5812971" y="446049"/>
            <a:ext cx="6379029" cy="42597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EDA is like detective work </a:t>
            </a:r>
            <a:b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</a:br>
            <a:endParaRPr lang="en-US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“Exploratory data analysis is an attitude, a state of flexibility, a willingness to look for those things that we believe are not there, as well as those that we believe to be there.” </a:t>
            </a:r>
          </a:p>
        </p:txBody>
      </p:sp>
    </p:spTree>
    <p:extLst>
      <p:ext uri="{BB962C8B-B14F-4D97-AF65-F5344CB8AC3E}">
        <p14:creationId xmlns:p14="http://schemas.microsoft.com/office/powerpoint/2010/main" val="842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look for?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/>
              <a:t>Structure -- </a:t>
            </a:r>
            <a:r>
              <a:rPr lang="en-US" i="1" dirty="0"/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Granularity -- </a:t>
            </a:r>
            <a:r>
              <a:rPr lang="en-US" i="1" dirty="0"/>
              <a:t>how fine/coarse is each datum</a:t>
            </a:r>
          </a:p>
          <a:p>
            <a:pPr marL="471487" indent="-457200"/>
            <a:r>
              <a:rPr lang="en-US" b="1" dirty="0"/>
              <a:t>Scope -- </a:t>
            </a:r>
            <a:r>
              <a:rPr lang="en-US" i="1" dirty="0"/>
              <a:t>how (in)complete is the data</a:t>
            </a:r>
          </a:p>
          <a:p>
            <a:pPr marL="471487" indent="-457200"/>
            <a:r>
              <a:rPr lang="en-US" b="1" dirty="0"/>
              <a:t>Temporality -- </a:t>
            </a:r>
            <a:r>
              <a:rPr lang="en-US" i="1" dirty="0"/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Faithfulness -- </a:t>
            </a:r>
            <a:r>
              <a:rPr lang="en-US" i="1" dirty="0"/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3730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96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1" y="13252"/>
            <a:ext cx="10515600" cy="1325563"/>
          </a:xfrm>
        </p:spPr>
        <p:txBody>
          <a:bodyPr/>
          <a:lstStyle/>
          <a:p>
            <a:r>
              <a:rPr lang="en-US" dirty="0"/>
              <a:t>Rectangular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1161454"/>
            <a:ext cx="11552478" cy="5341776"/>
          </a:xfrm>
        </p:spPr>
        <p:txBody>
          <a:bodyPr>
            <a:normAutofit lnSpcReduction="10000"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2400" dirty="0"/>
              <a:t>We prefer rectangular data for data analysis (why?)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Regular structures are easy manipulate and analyze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A big part of data cleaning is about </a:t>
            </a:r>
            <a:br>
              <a:rPr lang="en-US" sz="2400" dirty="0"/>
            </a:br>
            <a:r>
              <a:rPr lang="en-US" sz="2400" dirty="0"/>
              <a:t>transforming data to be more rectangular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Two kinds of rectangular data: </a:t>
            </a:r>
            <a:r>
              <a:rPr lang="en-US" sz="2400" i="1" dirty="0"/>
              <a:t>Tables and Matrices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			(what are the differences?)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Tables</a:t>
            </a:r>
            <a:r>
              <a:rPr lang="en-US" dirty="0"/>
              <a:t> (a.k.a. data-frames  in R/Python and relations in SQL)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Named columns with different types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Manipulated using data transformation languages (map, filter, group by, join, …)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Matrices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Numeric data of the same type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linear algebra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3960"/>
              </p:ext>
            </p:extLst>
          </p:nvPr>
        </p:nvGraphicFramePr>
        <p:xfrm>
          <a:off x="9408836" y="1020711"/>
          <a:ext cx="2589160" cy="21570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3645">
                  <a:extLst>
                    <a:ext uri="{9D8B030D-6E8A-4147-A177-3AD203B41FA5}">
                      <a16:colId xmlns:a16="http://schemas.microsoft.com/office/drawing/2014/main" val="20412282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2840335580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01680226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377643153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241941389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131465198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4763841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691741090"/>
                    </a:ext>
                  </a:extLst>
                </a:gridCol>
              </a:tblGrid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5889967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9647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99561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878408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612583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4883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7964457" y="2055876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Records/Rows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62957" y="189714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Fields/Attributes/</a:t>
            </a:r>
            <a:br>
              <a:rPr lang="en-US" sz="2400" dirty="0"/>
            </a:br>
            <a:r>
              <a:rPr lang="en-US" sz="2400" dirty="0"/>
              <a:t>Features/Columns</a:t>
            </a:r>
          </a:p>
        </p:txBody>
      </p:sp>
    </p:spTree>
    <p:extLst>
      <p:ext uri="{BB962C8B-B14F-4D97-AF65-F5344CB8AC3E}">
        <p14:creationId xmlns:p14="http://schemas.microsoft.com/office/powerpoint/2010/main" val="5395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3A39D-1B86-1E4A-B781-D7A0709E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data files formatted?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00298-7C63-0A4C-8D02-4E640C66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886" y="1480920"/>
            <a:ext cx="6997776" cy="334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C1EB9-82D1-E44C-96D9-C56D4ABC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765" y="3015568"/>
            <a:ext cx="6997776" cy="303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5B11-3955-4C4F-A85C-EDE7F22D10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90" y="4705210"/>
            <a:ext cx="8081210" cy="2026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0423B-354A-4549-9240-B9FF686F80F2}"/>
              </a:ext>
            </a:extLst>
          </p:cNvPr>
          <p:cNvSpPr txBox="1"/>
          <p:nvPr/>
        </p:nvSpPr>
        <p:spPr>
          <a:xfrm>
            <a:off x="7367110" y="1480920"/>
            <a:ext cx="3414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TSV</a:t>
            </a:r>
          </a:p>
          <a:p>
            <a:r>
              <a:rPr lang="en-US" sz="2400" dirty="0"/>
              <a:t>Tab separated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DEE4C-0B1D-F448-BA85-53C10B244CA2}"/>
              </a:ext>
            </a:extLst>
          </p:cNvPr>
          <p:cNvSpPr txBox="1"/>
          <p:nvPr/>
        </p:nvSpPr>
        <p:spPr>
          <a:xfrm>
            <a:off x="8422541" y="3011377"/>
            <a:ext cx="3153427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CSV</a:t>
            </a:r>
          </a:p>
          <a:p>
            <a:r>
              <a:rPr lang="en-US" sz="2400" dirty="0"/>
              <a:t>Comma separated </a:t>
            </a:r>
            <a:br>
              <a:rPr lang="en-US" sz="2400" dirty="0"/>
            </a:br>
            <a:r>
              <a:rPr lang="en-US" sz="2400" dirty="0"/>
              <a:t>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B0900-B907-BC4B-85A6-382394CCACF6}"/>
              </a:ext>
            </a:extLst>
          </p:cNvPr>
          <p:cNvSpPr txBox="1"/>
          <p:nvPr/>
        </p:nvSpPr>
        <p:spPr>
          <a:xfrm>
            <a:off x="10113492" y="4317013"/>
            <a:ext cx="124745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FBB25-BA2E-8149-AEFA-70C7665BC9B6}"/>
              </a:ext>
            </a:extLst>
          </p:cNvPr>
          <p:cNvSpPr txBox="1"/>
          <p:nvPr/>
        </p:nvSpPr>
        <p:spPr>
          <a:xfrm>
            <a:off x="9961274" y="2458092"/>
            <a:ext cx="195043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dirty="0"/>
              <a:t>Which is the best?</a:t>
            </a:r>
          </a:p>
        </p:txBody>
      </p:sp>
    </p:spTree>
    <p:extLst>
      <p:ext uri="{BB962C8B-B14F-4D97-AF65-F5344CB8AC3E}">
        <p14:creationId xmlns:p14="http://schemas.microsoft.com/office/powerpoint/2010/main" val="21327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87372-3CAA-F94B-BA7C-DAD39CA4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71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C1ACA-D00E-C747-B5CA-50BD1329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91" y="2928940"/>
            <a:ext cx="10515600" cy="2852737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F54-7705-804C-BC19-8D50FE47F874}"/>
              </a:ext>
            </a:extLst>
          </p:cNvPr>
          <p:cNvSpPr/>
          <p:nvPr/>
        </p:nvSpPr>
        <p:spPr>
          <a:xfrm>
            <a:off x="1751330" y="6356351"/>
            <a:ext cx="11639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/news/world/giant-pandas-are-no-longer-endangered-n643336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E4E72A-3FA8-2A4D-B645-00AD24C5BAF6}"/>
              </a:ext>
            </a:extLst>
          </p:cNvPr>
          <p:cNvSpPr/>
          <p:nvPr/>
        </p:nvSpPr>
        <p:spPr>
          <a:xfrm>
            <a:off x="8503456" y="1151511"/>
            <a:ext cx="3184989" cy="1777429"/>
          </a:xfrm>
          <a:prstGeom prst="wedgeRoundRectCallout">
            <a:avLst>
              <a:gd name="adj1" fmla="val -75995"/>
              <a:gd name="adj2" fmla="val 12088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943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261-2D0F-124A-B78F-2EFA192B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7" y="0"/>
            <a:ext cx="11676220" cy="1325563"/>
          </a:xfrm>
        </p:spPr>
        <p:txBody>
          <a:bodyPr/>
          <a:lstStyle/>
          <a:p>
            <a:r>
              <a:rPr lang="en-US" dirty="0"/>
              <a:t>Comma and Tab Separated Values Files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D3CFBB-E42D-E947-B40E-12B9E6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45" y="1325563"/>
            <a:ext cx="10515600" cy="5203574"/>
          </a:xfrm>
        </p:spPr>
        <p:txBody>
          <a:bodyPr>
            <a:normAutofit/>
          </a:bodyPr>
          <a:lstStyle/>
          <a:p>
            <a:r>
              <a:rPr lang="en-US" dirty="0"/>
              <a:t>Tabular data where</a:t>
            </a:r>
          </a:p>
          <a:p>
            <a:pPr lvl="1"/>
            <a:r>
              <a:rPr lang="en-US" dirty="0"/>
              <a:t>records are delimited by a </a:t>
            </a:r>
            <a:r>
              <a:rPr lang="en-US" i="1" dirty="0"/>
              <a:t>newline</a:t>
            </a:r>
            <a:r>
              <a:rPr lang="en-US" dirty="0"/>
              <a:t>: “\n”, “\r\n”</a:t>
            </a:r>
          </a:p>
          <a:p>
            <a:pPr lvl="1"/>
            <a:r>
              <a:rPr lang="en-US" dirty="0"/>
              <a:t>Fields are delimited by ‘,’ (comma) or ‘\t’ (tab)</a:t>
            </a:r>
          </a:p>
          <a:p>
            <a:r>
              <a:rPr lang="en-US" dirty="0"/>
              <a:t>Very Common! </a:t>
            </a:r>
          </a:p>
          <a:p>
            <a:r>
              <a:rPr lang="en-US" dirty="0"/>
              <a:t>Issues?</a:t>
            </a:r>
          </a:p>
          <a:p>
            <a:pPr lvl="1"/>
            <a:r>
              <a:rPr lang="en-US" dirty="0"/>
              <a:t>Commas, tabs </a:t>
            </a:r>
            <a:br>
              <a:rPr lang="en-US" dirty="0"/>
            </a:br>
            <a:r>
              <a:rPr lang="en-US" dirty="0"/>
              <a:t>in records</a:t>
            </a:r>
          </a:p>
          <a:p>
            <a:pPr lvl="1"/>
            <a:r>
              <a:rPr lang="en-US" dirty="0"/>
              <a:t>Quoting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D850B-37EA-8E43-85A7-4DD8E01D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2779336"/>
            <a:ext cx="6997776" cy="3348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A0948-090F-B642-A5DB-73339ED3A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4431" y="3700194"/>
            <a:ext cx="699777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76" y="208380"/>
            <a:ext cx="10801350" cy="1325563"/>
          </a:xfrm>
        </p:spPr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6E4576-B563-A445-8F8C-A2154D41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757145"/>
            <a:ext cx="10515600" cy="2839335"/>
          </a:xfrm>
        </p:spPr>
        <p:txBody>
          <a:bodyPr>
            <a:normAutofit/>
          </a:bodyPr>
          <a:lstStyle/>
          <a:p>
            <a:r>
              <a:rPr lang="en-US" dirty="0"/>
              <a:t>Widely used file format for nested data</a:t>
            </a:r>
          </a:p>
          <a:p>
            <a:pPr lvl="1"/>
            <a:r>
              <a:rPr lang="en-US" dirty="0"/>
              <a:t>Natural maps to python dictionaries (many tools for loading)</a:t>
            </a:r>
          </a:p>
          <a:p>
            <a:pPr lvl="1"/>
            <a:r>
              <a:rPr lang="en-US" dirty="0"/>
              <a:t>Strict formatting ”quoting” addresses some issues in CSV/TSV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Each record can have different fields</a:t>
            </a:r>
          </a:p>
          <a:p>
            <a:pPr lvl="1"/>
            <a:r>
              <a:rPr lang="en-US" dirty="0"/>
              <a:t>Nesting means records can contain records </a:t>
            </a:r>
            <a:r>
              <a:rPr lang="en-US" dirty="0">
                <a:sym typeface="Wingdings" pitchFamily="2" charset="2"/>
              </a:rPr>
              <a:t> complicated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740B6-66ED-CC4E-88B7-AEEDD0592F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899" y="1313081"/>
            <a:ext cx="8081210" cy="20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362" y="353332"/>
            <a:ext cx="11639550" cy="1325563"/>
          </a:xfrm>
        </p:spPr>
        <p:txBody>
          <a:bodyPr>
            <a:normAutofit/>
          </a:bodyPr>
          <a:lstStyle/>
          <a:p>
            <a:r>
              <a:rPr lang="en-US" dirty="0"/>
              <a:t>XML (another kind of nested data)</a:t>
            </a:r>
          </a:p>
        </p:txBody>
      </p:sp>
      <p:sp>
        <p:nvSpPr>
          <p:cNvPr id="274433" name="Rectangle 1"/>
          <p:cNvSpPr>
            <a:spLocks noGrp="1" noChangeArrowheads="1"/>
          </p:cNvSpPr>
          <p:nvPr>
            <p:ph idx="1"/>
          </p:nvPr>
        </p:nvSpPr>
        <p:spPr>
          <a:xfrm>
            <a:off x="753362" y="1420951"/>
            <a:ext cx="8721942" cy="5211762"/>
          </a:xfrm>
          <a:ln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&lt;catalog&gt;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&lt;plant type='a'&gt;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&lt;common&gt;Bloodroot&lt;/common&gt;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&lt;botanical&gt;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Sanguinaria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 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canadensis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&lt;/botanical&gt;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&lt;zone&gt;4&lt;/zone&gt;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&lt;light&gt;Mostly Shady&lt;/light&gt;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&lt;price&gt;2.44&lt;/price&gt;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&lt;availability&gt;03/15/2006&lt;/availability&gt;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&lt;color&gt;white&lt;/color&gt;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&lt;petals&gt;true&lt;/petals&gt;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&lt;/description&gt;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&lt;indoor&gt;true&lt;/indoor&gt;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&lt;/plant&gt;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&lt;/catalog&gt;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E1AFE-3F0B-5B40-BE9A-8F1B273FE094}"/>
              </a:ext>
            </a:extLst>
          </p:cNvPr>
          <p:cNvGrpSpPr/>
          <p:nvPr/>
        </p:nvGrpSpPr>
        <p:grpSpPr>
          <a:xfrm>
            <a:off x="4922757" y="4492487"/>
            <a:ext cx="4211644" cy="619194"/>
            <a:chOff x="4922757" y="4492487"/>
            <a:chExt cx="4211644" cy="6191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7B347-6644-A64F-890F-290A38701F75}"/>
                </a:ext>
              </a:extLst>
            </p:cNvPr>
            <p:cNvSpPr txBox="1"/>
            <p:nvPr/>
          </p:nvSpPr>
          <p:spPr>
            <a:xfrm>
              <a:off x="5705257" y="4526906"/>
              <a:ext cx="3429144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Nested structure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6B3B34F2-F2E9-CC42-8C2A-F05BE8DC6EB4}"/>
                </a:ext>
              </a:extLst>
            </p:cNvPr>
            <p:cNvSpPr/>
            <p:nvPr/>
          </p:nvSpPr>
          <p:spPr>
            <a:xfrm rot="816306">
              <a:off x="4922757" y="4492487"/>
              <a:ext cx="569843" cy="42407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39EEFE-03C3-3340-9511-D6FDDF03A61B}"/>
              </a:ext>
            </a:extLst>
          </p:cNvPr>
          <p:cNvSpPr txBox="1"/>
          <p:nvPr/>
        </p:nvSpPr>
        <p:spPr>
          <a:xfrm>
            <a:off x="5534482" y="5610587"/>
            <a:ext cx="608051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will study XML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40807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78" y="2328883"/>
            <a:ext cx="10515600" cy="4593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169.237.46.168 - - [26/Jan/2014:10:47:58 -0800] "GET /stat141/Winter04 HTTP/1.1" 301 328 "http://</a:t>
            </a:r>
            <a:r>
              <a:rPr lang="en-US" sz="2000" dirty="0" err="1">
                <a:latin typeface="Courier"/>
                <a:cs typeface="Courier"/>
              </a:rPr>
              <a:t>anson.ucdavis.edu</a:t>
            </a:r>
            <a:r>
              <a:rPr lang="en-US" sz="2000" dirty="0">
                <a:latin typeface="Courier"/>
                <a:cs typeface="Courier"/>
              </a:rPr>
              <a:t>/courses/"  </a:t>
            </a:r>
            <a:r>
              <a:rPr lang="pl-PL" sz="2000" dirty="0">
                <a:latin typeface="Courier"/>
                <a:cs typeface="Courier"/>
              </a:rPr>
              <a:t>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1.1.4322)”</a:t>
            </a: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000" dirty="0">
                <a:latin typeface="Courier"/>
                <a:cs typeface="Courier"/>
              </a:rPr>
              <a:t>169.237.6.168 - - [8/Jan/2014:10:47:58 -0800] "GET /stat141/Winter04/ HTTP/1.1" 200 2585 "</a:t>
            </a:r>
            <a:r>
              <a:rPr lang="pl-PL" sz="2000" dirty="0">
                <a:latin typeface="Courier"/>
                <a:cs typeface="Courier"/>
                <a:hlinkClick r:id="rId2"/>
              </a:rPr>
              <a:t>http://anson.ucdavis.edu/courses/</a:t>
            </a:r>
            <a:r>
              <a:rPr lang="pl-PL" sz="2000" dirty="0">
                <a:latin typeface="Courier"/>
                <a:cs typeface="Courier"/>
              </a:rPr>
              <a:t>" 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1.1.4322)"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19457"/>
            <a:ext cx="10801350" cy="1325563"/>
          </a:xfrm>
        </p:spPr>
        <p:txBody>
          <a:bodyPr/>
          <a:lstStyle/>
          <a:p>
            <a:r>
              <a:rPr lang="en-US" i="1" dirty="0"/>
              <a:t>Log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077" y="2282845"/>
            <a:ext cx="10580723" cy="13752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3077" y="4066300"/>
            <a:ext cx="10580723" cy="1454440"/>
          </a:xfrm>
          <a:prstGeom prst="rect">
            <a:avLst/>
          </a:prstGeom>
          <a:solidFill>
            <a:srgbClr val="008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63736" y="804538"/>
            <a:ext cx="428171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Is this a </a:t>
            </a:r>
            <a:r>
              <a:rPr lang="en-US" sz="3200" dirty="0" err="1"/>
              <a:t>csv</a:t>
            </a:r>
            <a:r>
              <a:rPr lang="en-US" sz="3200" dirty="0"/>
              <a:t> file? </a:t>
            </a:r>
            <a:r>
              <a:rPr lang="en-US" sz="3200" dirty="0" err="1"/>
              <a:t>tsv</a:t>
            </a:r>
            <a:r>
              <a:rPr lang="en-US" sz="3200" dirty="0"/>
              <a:t>?</a:t>
            </a:r>
          </a:p>
          <a:p>
            <a:r>
              <a:rPr lang="en-US" sz="3200" dirty="0"/>
              <a:t>JSON/XML?</a:t>
            </a:r>
          </a:p>
        </p:txBody>
      </p:sp>
    </p:spTree>
    <p:extLst>
      <p:ext uri="{BB962C8B-B14F-4D97-AF65-F5344CB8AC3E}">
        <p14:creationId xmlns:p14="http://schemas.microsoft.com/office/powerpoint/2010/main" val="410112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F4396-9A0E-E94A-86CA-6647A07E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8" y="1301526"/>
            <a:ext cx="11594192" cy="2852737"/>
          </a:xfrm>
        </p:spPr>
        <p:txBody>
          <a:bodyPr/>
          <a:lstStyle/>
          <a:p>
            <a:r>
              <a:rPr lang="en-US" dirty="0"/>
              <a:t>Data can be </a:t>
            </a:r>
            <a:r>
              <a:rPr lang="en-US" b="1" dirty="0"/>
              <a:t>split across files </a:t>
            </a:r>
            <a:r>
              <a:rPr lang="en-US" dirty="0"/>
              <a:t>and </a:t>
            </a:r>
            <a:r>
              <a:rPr lang="en-US" b="1" dirty="0"/>
              <a:t>reference other data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F7947-7AB0-BF45-8AE3-6BF5B65E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3"/>
            <a:ext cx="6766135" cy="4650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data will reference other pieces of data</a:t>
            </a:r>
          </a:p>
          <a:p>
            <a:r>
              <a:rPr lang="en-US" b="1" dirty="0"/>
              <a:t>Primary key:</a:t>
            </a:r>
            <a:r>
              <a:rPr lang="en-US" dirty="0"/>
              <a:t> </a:t>
            </a:r>
            <a:r>
              <a:rPr lang="en-US" i="1" dirty="0"/>
              <a:t>the column or set of columns in a table that determine the values of the remaining columns</a:t>
            </a:r>
          </a:p>
          <a:p>
            <a:pPr lvl="1"/>
            <a:r>
              <a:rPr lang="en-US" dirty="0"/>
              <a:t>Primary keys are unique</a:t>
            </a:r>
          </a:p>
          <a:p>
            <a:pPr lvl="1"/>
            <a:r>
              <a:rPr lang="en-US" dirty="0"/>
              <a:t>Examples: SSN, </a:t>
            </a:r>
            <a:r>
              <a:rPr lang="en-US" dirty="0" err="1"/>
              <a:t>ProductIDs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Foreign keys:</a:t>
            </a:r>
            <a:r>
              <a:rPr lang="en-US" dirty="0"/>
              <a:t> the column or sets of columns that reference primary keys in other tables.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65145" y="1960363"/>
            <a:ext cx="1934620" cy="416803"/>
            <a:chOff x="7865145" y="1960363"/>
            <a:chExt cx="1934620" cy="416803"/>
          </a:xfrm>
        </p:grpSpPr>
        <p:sp>
          <p:nvSpPr>
            <p:cNvPr id="26" name="TextBox 25"/>
            <p:cNvSpPr txBox="1"/>
            <p:nvPr/>
          </p:nvSpPr>
          <p:spPr>
            <a:xfrm>
              <a:off x="7865145" y="1960363"/>
              <a:ext cx="14847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Foreign Key</a:t>
              </a:r>
            </a:p>
          </p:txBody>
        </p:sp>
        <p:cxnSp>
          <p:nvCxnSpPr>
            <p:cNvPr id="28" name="Curved Connector 27"/>
            <p:cNvCxnSpPr>
              <a:stCxn id="26" idx="3"/>
              <a:endCxn id="5" idx="0"/>
            </p:cNvCxnSpPr>
            <p:nvPr/>
          </p:nvCxnSpPr>
          <p:spPr>
            <a:xfrm>
              <a:off x="9349847" y="2145029"/>
              <a:ext cx="449918" cy="2321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73161" y="4961326"/>
            <a:ext cx="1926604" cy="524199"/>
            <a:chOff x="7873161" y="4961326"/>
            <a:chExt cx="1926604" cy="524199"/>
          </a:xfrm>
        </p:grpSpPr>
        <p:sp>
          <p:nvSpPr>
            <p:cNvPr id="25" name="TextBox 24"/>
            <p:cNvSpPr txBox="1"/>
            <p:nvPr/>
          </p:nvSpPr>
          <p:spPr>
            <a:xfrm>
              <a:off x="7873161" y="4961326"/>
              <a:ext cx="14766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 Key</a:t>
              </a:r>
            </a:p>
          </p:txBody>
        </p:sp>
        <p:cxnSp>
          <p:nvCxnSpPr>
            <p:cNvPr id="37" name="Straight Arrow Connector 36"/>
            <p:cNvCxnSpPr>
              <a:stCxn id="25" idx="3"/>
            </p:cNvCxnSpPr>
            <p:nvPr/>
          </p:nvCxnSpPr>
          <p:spPr>
            <a:xfrm>
              <a:off x="9349847" y="5145992"/>
              <a:ext cx="449918" cy="33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2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Merging/joining data across tables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7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177" y="161125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93080" y="161125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5857821" y="1811033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6309" y="3886210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613117" y="3710353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861370" y="3386819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179401" y="3373491"/>
            <a:ext cx="1706879" cy="3291077"/>
            <a:chOff x="5953125" y="3373491"/>
            <a:chExt cx="1706879" cy="329107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98487" y="3373491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181699" y="4818183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328519" y="4581441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181699" y="5199188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181699" y="5931887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-1191602"/>
            <a:ext cx="10801350" cy="1325563"/>
          </a:xfrm>
        </p:spPr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6607" y="98979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6510" y="98979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6051251" y="298756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9739" y="2069133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806547" y="1893276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1136445" y="1569742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372831" y="1569650"/>
            <a:ext cx="1706879" cy="3277841"/>
            <a:chOff x="5953125" y="3386727"/>
            <a:chExt cx="1706879" cy="32778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81659" y="3386727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375129" y="3001106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521949" y="2764364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375129" y="3382111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375129" y="4114810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EC566C6-89FF-874D-A2F1-ABF3E2C5F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4955" y="5134593"/>
          <a:ext cx="912710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3172FB04-90F0-344B-AA88-9EB8DC8AF497}"/>
              </a:ext>
            </a:extLst>
          </p:cNvPr>
          <p:cNvSpPr/>
          <p:nvPr/>
        </p:nvSpPr>
        <p:spPr>
          <a:xfrm>
            <a:off x="1136445" y="5512487"/>
            <a:ext cx="895555" cy="695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7CEF4-3BE2-FC40-BBEF-235A3BC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060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694" y="-119059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/>
              <a:t>Pandas </a:t>
            </a:r>
            <a:br>
              <a:rPr lang="en-US" sz="7200" dirty="0"/>
            </a:br>
            <a:r>
              <a:rPr lang="en-US" sz="7200" dirty="0"/>
              <a:t>Merge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678" y="2740485"/>
            <a:ext cx="10515600" cy="1500187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CE74C-9880-B44C-8AE5-15D86D6B70EA}"/>
              </a:ext>
            </a:extLst>
          </p:cNvPr>
          <p:cNvSpPr/>
          <p:nvPr/>
        </p:nvSpPr>
        <p:spPr>
          <a:xfrm>
            <a:off x="1089476" y="6375497"/>
            <a:ext cx="10988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www.popsci.com</a:t>
            </a:r>
            <a:r>
              <a:rPr lang="en-US" dirty="0">
                <a:solidFill>
                  <a:schemeClr val="bg1"/>
                </a:solidFill>
              </a:rPr>
              <a:t>/pandas-have-cute-markings-because-their-food-supply-sucks</a:t>
            </a:r>
          </a:p>
        </p:txBody>
      </p:sp>
    </p:spTree>
    <p:extLst>
      <p:ext uri="{BB962C8B-B14F-4D97-AF65-F5344CB8AC3E}">
        <p14:creationId xmlns:p14="http://schemas.microsoft.com/office/powerpoint/2010/main" val="18155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69710-3B73-7E41-8A5E-5FAE8388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83336-0DF2-314C-9BAD-AB1046423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Reviewed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/>
              <a:t>Introduced </a:t>
            </a:r>
            <a:r>
              <a:rPr lang="en-US" dirty="0" err="1"/>
              <a:t>DataFrame</a:t>
            </a:r>
            <a:r>
              <a:rPr lang="en-US" dirty="0"/>
              <a:t> concepts</a:t>
            </a:r>
          </a:p>
          <a:p>
            <a:pPr lvl="1"/>
            <a:r>
              <a:rPr lang="en-US" b="1" dirty="0"/>
              <a:t>Series:</a:t>
            </a:r>
            <a:r>
              <a:rPr lang="en-US" dirty="0"/>
              <a:t> A named column of data with an index</a:t>
            </a:r>
          </a:p>
          <a:p>
            <a:pPr lvl="1"/>
            <a:r>
              <a:rPr lang="en-US" b="1" dirty="0"/>
              <a:t>Indexes: </a:t>
            </a:r>
            <a:r>
              <a:rPr lang="en-US" dirty="0"/>
              <a:t>The mapping from keys to rows</a:t>
            </a:r>
          </a:p>
          <a:p>
            <a:pPr lvl="1"/>
            <a:r>
              <a:rPr lang="en-US" b="1" dirty="0" err="1"/>
              <a:t>DataFrame</a:t>
            </a:r>
            <a:r>
              <a:rPr lang="en-US" b="1" dirty="0"/>
              <a:t>:</a:t>
            </a:r>
            <a:r>
              <a:rPr lang="en-US" dirty="0"/>
              <a:t> collection of series with common index</a:t>
            </a:r>
          </a:p>
          <a:p>
            <a:r>
              <a:rPr lang="en-US" dirty="0" err="1"/>
              <a:t>Dataframe</a:t>
            </a:r>
            <a:r>
              <a:rPr lang="en-US" dirty="0"/>
              <a:t> access methods</a:t>
            </a:r>
          </a:p>
          <a:p>
            <a:pPr lvl="1"/>
            <a:r>
              <a:rPr lang="en-US" b="1" dirty="0"/>
              <a:t>Filtering</a:t>
            </a:r>
            <a:r>
              <a:rPr lang="en-US" dirty="0"/>
              <a:t> on predicts and </a:t>
            </a:r>
            <a:r>
              <a:rPr lang="en-US" b="1" dirty="0"/>
              <a:t>slicing</a:t>
            </a:r>
          </a:p>
          <a:p>
            <a:pPr lvl="1"/>
            <a:r>
              <a:rPr lang="en-US" b="1" dirty="0" err="1"/>
              <a:t>df.loc</a:t>
            </a:r>
            <a:r>
              <a:rPr lang="en-US" dirty="0"/>
              <a:t>: location by index</a:t>
            </a:r>
          </a:p>
          <a:p>
            <a:pPr lvl="1"/>
            <a:r>
              <a:rPr lang="en-US" b="1" dirty="0" err="1"/>
              <a:t>df.iloc</a:t>
            </a:r>
            <a:r>
              <a:rPr lang="en-US" dirty="0"/>
              <a:t>: location by integer address</a:t>
            </a:r>
          </a:p>
          <a:p>
            <a:pPr lvl="1"/>
            <a:r>
              <a:rPr lang="en-US" b="1" dirty="0" err="1"/>
              <a:t>groupby</a:t>
            </a:r>
            <a:r>
              <a:rPr lang="en-US" dirty="0"/>
              <a:t> &amp; </a:t>
            </a:r>
            <a:r>
              <a:rPr lang="en-US" b="1" dirty="0"/>
              <a:t>pivot</a:t>
            </a:r>
            <a:r>
              <a:rPr lang="en-US" dirty="0"/>
              <a:t> (we will review these again today)</a:t>
            </a:r>
          </a:p>
        </p:txBody>
      </p:sp>
    </p:spTree>
    <p:extLst>
      <p:ext uri="{BB962C8B-B14F-4D97-AF65-F5344CB8AC3E}">
        <p14:creationId xmlns:p14="http://schemas.microsoft.com/office/powerpoint/2010/main" val="25352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86" y="0"/>
            <a:ext cx="10515600" cy="1325563"/>
          </a:xfrm>
        </p:spPr>
        <p:txBody>
          <a:bodyPr/>
          <a:lstStyle/>
          <a:p>
            <a:r>
              <a:rPr lang="en-US" dirty="0"/>
              <a:t>Questions to ask about </a:t>
            </a:r>
            <a:r>
              <a:rPr lang="en-US" b="1" i="1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262"/>
            <a:ext cx="11195957" cy="5767738"/>
          </a:xfrm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in a standard format or encoding?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Tabular data:</a:t>
            </a:r>
            <a:r>
              <a:rPr lang="en-US" dirty="0"/>
              <a:t> CSV, TSV, Excel, SQL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Nested data:</a:t>
            </a:r>
            <a:r>
              <a:rPr lang="en-US" dirty="0"/>
              <a:t> JSON or XML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organized in “records”?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No: Can we define records by parsing the data?</a:t>
            </a:r>
          </a:p>
          <a:p>
            <a:pPr marL="471487" indent="-457200"/>
            <a:r>
              <a:rPr lang="en-US" dirty="0"/>
              <a:t>Are the data nested? (records contained within records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Yes: Can we reasonably un-nest the data?</a:t>
            </a:r>
          </a:p>
          <a:p>
            <a:pPr marL="471487" indent="-457200"/>
            <a:r>
              <a:rPr lang="en-US" dirty="0"/>
              <a:t>Does the data reference other data?</a:t>
            </a:r>
          </a:p>
          <a:p>
            <a:pPr marL="928687" lvl="1"/>
            <a:r>
              <a:rPr lang="en-US" dirty="0"/>
              <a:t>Yes: can we join/merge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What are the fields in each record?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How are they encoded?  (e.g., strings, numbers, binary, dates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/>
            <a:r>
              <a:rPr lang="en-US" dirty="0"/>
              <a:t>What is the type of the data?</a:t>
            </a:r>
          </a:p>
        </p:txBody>
      </p:sp>
    </p:spTree>
    <p:extLst>
      <p:ext uri="{BB962C8B-B14F-4D97-AF65-F5344CB8AC3E}">
        <p14:creationId xmlns:p14="http://schemas.microsoft.com/office/powerpoint/2010/main" val="9018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6369" y="1916346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Quantitative 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28390" y="1597137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Categorical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7521" y="3001410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Ordinal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95279" y="3000655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Nominal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9281" y="3882132"/>
            <a:ext cx="2068195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Quantity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023" y="2970997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Numbers with meaning ratios or intervals.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9888" y="5102709"/>
            <a:ext cx="2811988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Preferences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Level of education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6722" y="5102709"/>
            <a:ext cx="2719014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Political Affiliation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Product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Cal Id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8025" y="3978086"/>
            <a:ext cx="388985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orders but no consistent meaning if magnitudes or intervals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1931" y="4121434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no </a:t>
            </a:r>
          </a:p>
          <a:p>
            <a:pPr algn="ctr"/>
            <a:r>
              <a:rPr lang="en-US" sz="2000" dirty="0"/>
              <a:t>specific ordering.</a:t>
            </a:r>
          </a:p>
        </p:txBody>
      </p:sp>
      <p:cxnSp>
        <p:nvCxnSpPr>
          <p:cNvPr id="19" name="Straight Arrow Connector 18"/>
          <p:cNvCxnSpPr>
            <a:stCxn id="10" idx="2"/>
            <a:endCxn id="4" idx="0"/>
          </p:cNvCxnSpPr>
          <p:nvPr/>
        </p:nvCxnSpPr>
        <p:spPr>
          <a:xfrm flipH="1">
            <a:off x="2401952" y="1184020"/>
            <a:ext cx="1843723" cy="73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5" idx="1"/>
          </p:cNvCxnSpPr>
          <p:nvPr/>
        </p:nvCxnSpPr>
        <p:spPr>
          <a:xfrm>
            <a:off x="4245675" y="1184020"/>
            <a:ext cx="2882715" cy="85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 flipH="1">
            <a:off x="6382956" y="2485033"/>
            <a:ext cx="2011017" cy="51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8393973" y="2485033"/>
            <a:ext cx="1746741" cy="51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data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22347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3" grpId="0"/>
      <p:bldP spid="14" grpId="0"/>
      <p:bldP spid="15" grpId="0"/>
      <p:bldP spid="16" grpId="0"/>
      <p:bldP spid="17" grpId="0"/>
      <p:bldP spid="4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en-US" dirty="0"/>
              <a:t>Structure: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833"/>
            <a:ext cx="10823713" cy="5104991"/>
          </a:xfrm>
        </p:spPr>
        <p:txBody>
          <a:bodyPr>
            <a:normAutofit fontScale="92500" lnSpcReduction="20000"/>
          </a:bodyPr>
          <a:lstStyle/>
          <a:p>
            <a:pPr marL="471487" indent="-457200"/>
            <a:r>
              <a:rPr lang="en-US" b="1" dirty="0"/>
              <a:t>Quantitative Data:</a:t>
            </a:r>
            <a:r>
              <a:rPr lang="en-US" dirty="0"/>
              <a:t> </a:t>
            </a:r>
            <a:r>
              <a:rPr lang="en-US" i="1" dirty="0"/>
              <a:t>data with meaningful differences or ratios</a:t>
            </a:r>
          </a:p>
          <a:p>
            <a:pPr marL="928687" lvl="1"/>
            <a:r>
              <a:rPr lang="en-US" dirty="0"/>
              <a:t>Continuous: weight, temperature, volume</a:t>
            </a:r>
          </a:p>
          <a:p>
            <a:pPr marL="928687" lvl="1"/>
            <a:r>
              <a:rPr lang="en-US" dirty="0"/>
              <a:t>Discrete: counts,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histograms and box plots </a:t>
            </a:r>
            <a:endParaRPr lang="en-US" b="1" dirty="0"/>
          </a:p>
          <a:p>
            <a:pPr marL="471487"/>
            <a:r>
              <a:rPr lang="en-US" b="1" dirty="0"/>
              <a:t>Ordinal Data:</a:t>
            </a:r>
            <a:r>
              <a:rPr lang="en-US" dirty="0"/>
              <a:t> </a:t>
            </a:r>
            <a:r>
              <a:rPr lang="en-US" i="1" dirty="0"/>
              <a:t>data where relative order matters</a:t>
            </a:r>
          </a:p>
          <a:p>
            <a:pPr marL="928687" lvl="1"/>
            <a:r>
              <a:rPr lang="en-US" dirty="0"/>
              <a:t>Differences between entries may not be the same</a:t>
            </a:r>
          </a:p>
          <a:p>
            <a:pPr marL="928687" lvl="1"/>
            <a:r>
              <a:rPr lang="en-US" dirty="0"/>
              <a:t>Examples:</a:t>
            </a:r>
          </a:p>
          <a:p>
            <a:pPr marL="1387475" lvl="2"/>
            <a:r>
              <a:rPr lang="en-US" dirty="0"/>
              <a:t>level of education: [BS, MS, PhD]</a:t>
            </a:r>
          </a:p>
          <a:p>
            <a:pPr marL="1387475" lvl="2"/>
            <a:r>
              <a:rPr lang="en-US" dirty="0"/>
              <a:t>Preferences: [Dislike, Like, Must Have]</a:t>
            </a:r>
          </a:p>
          <a:p>
            <a:pPr marL="928687" lvl="1"/>
            <a:r>
              <a:rPr lang="en-US" dirty="0"/>
              <a:t>Visualization: Bar charts (sorted)</a:t>
            </a:r>
          </a:p>
          <a:p>
            <a:pPr marL="471487"/>
            <a:r>
              <a:rPr lang="en-US" b="1" dirty="0"/>
              <a:t>Nominal Data:</a:t>
            </a:r>
            <a:r>
              <a:rPr lang="en-US" dirty="0"/>
              <a:t> </a:t>
            </a:r>
            <a:r>
              <a:rPr lang="en-US" i="1" dirty="0"/>
              <a:t>data with</a:t>
            </a:r>
            <a:r>
              <a:rPr lang="en-US" dirty="0"/>
              <a:t> </a:t>
            </a:r>
            <a:r>
              <a:rPr lang="en-US" i="1" dirty="0"/>
              <a:t>no numerical meaning</a:t>
            </a:r>
          </a:p>
          <a:p>
            <a:pPr marL="928687" lvl="1"/>
            <a:r>
              <a:rPr lang="en-US" dirty="0"/>
              <a:t>Examples: names, political affiliation, eye color,  </a:t>
            </a:r>
          </a:p>
          <a:p>
            <a:pPr marL="928687" lvl="1"/>
            <a:r>
              <a:rPr lang="en-US" dirty="0"/>
              <a:t>It may be encoded as numbers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Bar charts</a:t>
            </a:r>
          </a:p>
        </p:txBody>
      </p:sp>
    </p:spTree>
    <p:extLst>
      <p:ext uri="{BB962C8B-B14F-4D97-AF65-F5344CB8AC3E}">
        <p14:creationId xmlns:p14="http://schemas.microsoft.com/office/powerpoint/2010/main" val="963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9667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http://bit.ly/ds100-sp18-eda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B93A58-D2B5-C14D-9F7F-10C3A6D66C9D}"/>
              </a:ext>
            </a:extLst>
          </p:cNvPr>
          <p:cNvSpPr/>
          <p:nvPr/>
        </p:nvSpPr>
        <p:spPr>
          <a:xfrm>
            <a:off x="1674421" y="1995055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754C43-4AD7-804B-A1CB-9E4CD012B6A5}"/>
              </a:ext>
            </a:extLst>
          </p:cNvPr>
          <p:cNvSpPr/>
          <p:nvPr/>
        </p:nvSpPr>
        <p:spPr>
          <a:xfrm>
            <a:off x="5058889" y="332509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8D3F0E-6F92-6F40-9C0C-159EF302660B}"/>
              </a:ext>
            </a:extLst>
          </p:cNvPr>
          <p:cNvSpPr/>
          <p:nvPr/>
        </p:nvSpPr>
        <p:spPr>
          <a:xfrm>
            <a:off x="1674421" y="4534394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6461A8-8CC3-4B4A-BBE9-EE76503F6403}"/>
              </a:ext>
            </a:extLst>
          </p:cNvPr>
          <p:cNvSpPr/>
          <p:nvPr/>
        </p:nvSpPr>
        <p:spPr>
          <a:xfrm>
            <a:off x="7408224" y="583870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809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3185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957140"/>
          </a:xfrm>
        </p:spPr>
        <p:txBody>
          <a:bodyPr/>
          <a:lstStyle/>
          <a:p>
            <a:r>
              <a:rPr lang="en-US" dirty="0"/>
              <a:t>Granularity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729" y="1158546"/>
            <a:ext cx="10966938" cy="5486399"/>
          </a:xfrm>
        </p:spPr>
        <p:txBody>
          <a:bodyPr>
            <a:normAutofit/>
          </a:bodyPr>
          <a:lstStyle/>
          <a:p>
            <a:r>
              <a:rPr lang="en-US" sz="2400" dirty="0"/>
              <a:t>What does each record represent?</a:t>
            </a:r>
          </a:p>
          <a:p>
            <a:pPr lvl="1"/>
            <a:r>
              <a:rPr lang="en-US" sz="2000" dirty="0"/>
              <a:t>Examples: a purchase, a person, a group of users</a:t>
            </a:r>
          </a:p>
          <a:p>
            <a:r>
              <a:rPr lang="en-US" sz="2400" dirty="0"/>
              <a:t>Do all records capture granularity at the same level?</a:t>
            </a:r>
          </a:p>
          <a:p>
            <a:pPr lvl="1"/>
            <a:r>
              <a:rPr lang="en-US" sz="2000" dirty="0"/>
              <a:t>Some data will include summaries as records</a:t>
            </a:r>
          </a:p>
          <a:p>
            <a:r>
              <a:rPr lang="en-US" sz="2400" dirty="0"/>
              <a:t>If the data are coarse how was it aggregated?</a:t>
            </a:r>
          </a:p>
          <a:p>
            <a:pPr lvl="1"/>
            <a:r>
              <a:rPr lang="en-US" sz="2000" dirty="0"/>
              <a:t>Sampling, averaging,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400" dirty="0"/>
              <a:t>What kinds of aggregation is possible/desirable? </a:t>
            </a:r>
          </a:p>
          <a:p>
            <a:pPr lvl="1"/>
            <a:r>
              <a:rPr lang="en-US" sz="2000" dirty="0"/>
              <a:t>From individual people to demographic groups? </a:t>
            </a:r>
          </a:p>
          <a:p>
            <a:pPr lvl="1"/>
            <a:r>
              <a:rPr lang="en-US" sz="2000" dirty="0"/>
              <a:t>From individual events to totals across time or regions?</a:t>
            </a:r>
          </a:p>
          <a:p>
            <a:pPr lvl="1"/>
            <a:r>
              <a:rPr lang="en-US" sz="2000" dirty="0"/>
              <a:t>Hierarchies (city/county/state, second/minute/hour/days)</a:t>
            </a:r>
          </a:p>
          <a:p>
            <a:r>
              <a:rPr lang="en-US" dirty="0"/>
              <a:t>Understanding and manipulating granularity can help reveal patterns. </a:t>
            </a:r>
          </a:p>
        </p:txBody>
      </p:sp>
    </p:spTree>
    <p:extLst>
      <p:ext uri="{BB962C8B-B14F-4D97-AF65-F5344CB8AC3E}">
        <p14:creationId xmlns:p14="http://schemas.microsoft.com/office/powerpoint/2010/main" val="19546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 and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2"/>
            <a:ext cx="7356357" cy="5036175"/>
          </a:xfrm>
        </p:spPr>
        <p:txBody>
          <a:bodyPr>
            <a:normAutofit/>
          </a:bodyPr>
          <a:lstStyle/>
          <a:p>
            <a:r>
              <a:rPr lang="en-US" dirty="0"/>
              <a:t>The primary key defines what the record represents </a:t>
            </a:r>
            <a:r>
              <a:rPr lang="en-US" dirty="0">
                <a:sym typeface="Wingdings"/>
              </a:rPr>
              <a:t> Granularity</a:t>
            </a:r>
          </a:p>
          <a:p>
            <a:r>
              <a:rPr lang="en-US" dirty="0">
                <a:sym typeface="Wingdings"/>
              </a:rPr>
              <a:t>What is the granularity of these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example tables?</a:t>
            </a:r>
          </a:p>
          <a:p>
            <a:pPr lvl="1"/>
            <a:r>
              <a:rPr lang="en-US" dirty="0" err="1">
                <a:sym typeface="Wingdings"/>
              </a:rPr>
              <a:t>Purchases.csv</a:t>
            </a:r>
            <a:r>
              <a:rPr lang="en-US" dirty="0">
                <a:sym typeface="Wingdings"/>
              </a:rPr>
              <a:t>: PK=(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+ </a:t>
            </a:r>
            <a:r>
              <a:rPr lang="en-US" dirty="0" err="1">
                <a:sym typeface="Wingdings"/>
              </a:rPr>
              <a:t>ProdID</a:t>
            </a:r>
            <a:r>
              <a:rPr lang="en-US" dirty="0">
                <a:sym typeface="Wingdings"/>
              </a:rPr>
              <a:t>)   Each Item in an order</a:t>
            </a:r>
          </a:p>
          <a:p>
            <a:pPr lvl="1"/>
            <a:r>
              <a:rPr lang="en-US" dirty="0" err="1">
                <a:sym typeface="Wingdings"/>
              </a:rPr>
              <a:t>Orders.csv</a:t>
            </a:r>
            <a:r>
              <a:rPr lang="en-US" dirty="0">
                <a:sym typeface="Wingdings"/>
              </a:rPr>
              <a:t>: PK = 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 an order</a:t>
            </a:r>
          </a:p>
          <a:p>
            <a:r>
              <a:rPr lang="en-US" dirty="0"/>
              <a:t>How might we adjust the granularity?</a:t>
            </a:r>
          </a:p>
          <a:p>
            <a:pPr lvl="1"/>
            <a:r>
              <a:rPr lang="en-US" dirty="0"/>
              <a:t>Aggregation: count, mean, median,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, pivot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</a:t>
            </a:r>
            <a:br>
              <a:rPr lang="en-US" dirty="0"/>
            </a:br>
            <a:r>
              <a:rPr lang="en-US" dirty="0"/>
              <a:t>Group By and Pivot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3" name="Rectangle 2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7" name="Rectangle 1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9" name="Rectangle 18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21" name="Rectangle 2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23" name="Rectangle 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25" name="Rectangle 24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37" name="Rectangle 36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40" name="Rectangle 39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64" name="Rectangle 63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2" name="Rectangle 81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5" name="Rectangle 84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88" name="Rectangle 87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1" name="Rectangle 9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4" name="Rectangle 93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7" name="Rectangle 96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0" name="Rectangle 99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3" name="Rectangle 102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6" name="Rectangle 105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34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2EDB7-4066-2E4A-8D38-3059CF1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3A7104-4453-D349-9A4A-8F3ACCA633C5}"/>
              </a:ext>
            </a:extLst>
          </p:cNvPr>
          <p:cNvGrpSpPr/>
          <p:nvPr/>
        </p:nvGrpSpPr>
        <p:grpSpPr>
          <a:xfrm>
            <a:off x="2273865" y="1646238"/>
            <a:ext cx="7358520" cy="4909513"/>
            <a:chOff x="2273865" y="1646238"/>
            <a:chExt cx="7358520" cy="4909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B21A66-70C3-BA4F-9EC4-A1E2BF1C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0B82F-FD56-F848-961B-33C17A069095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24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1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92582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9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0838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31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467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0467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0467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0467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0467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0467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467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80467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0467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32969" y="3643177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570152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719746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36621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76949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0152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719746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36621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6949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570152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719746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36621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76949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570152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719746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836621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6949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570152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719746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36621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76949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570152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719746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36621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76949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570152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719746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836621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6949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10190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13" grpId="0" animBg="1"/>
      <p:bldP spid="114" grpId="0" animBg="1"/>
      <p:bldP spid="115" grpId="0" animBg="1"/>
      <p:bldP spid="156" grpId="0" animBg="1"/>
      <p:bldP spid="157" grpId="0" animBg="1"/>
      <p:bldP spid="158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7" grpId="0" animBg="1"/>
      <p:bldP spid="178" grpId="0" animBg="1"/>
      <p:bldP spid="179" grpId="0" animBg="1"/>
      <p:bldP spid="184" grpId="0" animBg="1"/>
      <p:bldP spid="185" grpId="0" animBg="1"/>
      <p:bldP spid="18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4263" y="138661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3018" y="138661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216294" y="138661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44263" y="224952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813018" y="224952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44263" y="294044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813018" y="294044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644263" y="378369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813018" y="378369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4263" y="472868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813018" y="472868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4263" y="535959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813018" y="535959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44263" y="606292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813018" y="606292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766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30" grpId="0" animBg="1"/>
      <p:bldP spid="134" grpId="0" animBg="1"/>
      <p:bldP spid="146" grpId="0" animBg="1"/>
      <p:bldP spid="155" grpId="0" animBg="1"/>
      <p:bldP spid="162" grpId="0" animBg="1"/>
      <p:bldP spid="169" grpId="0" animBg="1"/>
      <p:bldP spid="176" grpId="0" animBg="1"/>
      <p:bldP spid="183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951517" y="3106079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785261" y="31124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85261" y="2464214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951517" y="31124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01315" y="3106078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951519" y="37051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5783188" y="37051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601315" y="369947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4951519" y="429554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783188" y="430148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611266" y="429554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4951517" y="486074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5797252" y="4860742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611266" y="2464214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601315" y="4860741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247355" y="4899182"/>
            <a:ext cx="367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908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EB64F-48B5-DE40-987A-FB713C1C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5FF01D-45CF-A14F-BE91-8591C1A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4" y="3461657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b="1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72EE3-F89E-8C43-9A06-F1CBB985654B}"/>
              </a:ext>
            </a:extLst>
          </p:cNvPr>
          <p:cNvSpPr/>
          <p:nvPr/>
        </p:nvSpPr>
        <p:spPr>
          <a:xfrm>
            <a:off x="1159328" y="6488668"/>
            <a:ext cx="1340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abcnews.go.com</a:t>
            </a:r>
            <a:r>
              <a:rPr lang="en-US" dirty="0">
                <a:solidFill>
                  <a:schemeClr val="bg1"/>
                </a:solidFill>
              </a:rPr>
              <a:t>/Lifestyle/silly-baby-panda-falls-flat-face-public-debut/</a:t>
            </a:r>
            <a:r>
              <a:rPr lang="en-US" dirty="0" err="1">
                <a:solidFill>
                  <a:schemeClr val="bg1"/>
                </a:solidFill>
              </a:rPr>
              <a:t>story?id</a:t>
            </a:r>
            <a:r>
              <a:rPr lang="en-US" dirty="0">
                <a:solidFill>
                  <a:schemeClr val="bg1"/>
                </a:solidFill>
              </a:rPr>
              <a:t>=42481478</a:t>
            </a:r>
          </a:p>
        </p:txBody>
      </p:sp>
    </p:spTree>
    <p:extLst>
      <p:ext uri="{BB962C8B-B14F-4D97-AF65-F5344CB8AC3E}">
        <p14:creationId xmlns:p14="http://schemas.microsoft.com/office/powerpoint/2010/main" val="15191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327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142" y="505717"/>
            <a:ext cx="6380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Congratulations!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802" y="2401181"/>
            <a:ext cx="4415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have </a:t>
            </a:r>
            <a:r>
              <a:rPr lang="en-US" sz="3600" b="1" dirty="0"/>
              <a:t>collected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or </a:t>
            </a:r>
            <a:r>
              <a:rPr lang="en-US" sz="4000" b="1" dirty="0"/>
              <a:t>been given</a:t>
            </a:r>
            <a:r>
              <a:rPr lang="en-US" sz="3200" b="1" dirty="0"/>
              <a:t> </a:t>
            </a:r>
            <a:r>
              <a:rPr lang="en-US" sz="3200" dirty="0"/>
              <a:t>a </a:t>
            </a:r>
            <a:br>
              <a:rPr lang="en-US" sz="3200" dirty="0"/>
            </a:br>
            <a:r>
              <a:rPr lang="en-US" sz="3200" dirty="0"/>
              <a:t>box of data?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802" y="4408209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you do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A7701-E417-634F-9E5D-E9E605E3CCC5}"/>
              </a:ext>
            </a:extLst>
          </p:cNvPr>
          <p:cNvGrpSpPr/>
          <p:nvPr/>
        </p:nvGrpSpPr>
        <p:grpSpPr>
          <a:xfrm>
            <a:off x="0" y="1521380"/>
            <a:ext cx="7358520" cy="4909513"/>
            <a:chOff x="2273865" y="1646238"/>
            <a:chExt cx="7358520" cy="49095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82616-AB63-E540-B638-5F97B64F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31E198-81B3-C241-93CE-93F516089B0E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3061252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rgbClr val="7030A0"/>
                </a:solidFill>
              </a:rPr>
              <a:t>Scope -- </a:t>
            </a:r>
            <a:r>
              <a:rPr lang="en-US" i="1" dirty="0">
                <a:solidFill>
                  <a:srgbClr val="7030A0"/>
                </a:solidFill>
              </a:rPr>
              <a:t>how (in)complete is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843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my data cover my area of interest?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studying crime in California but I only have Berkeley crime data. </a:t>
            </a:r>
          </a:p>
          <a:p>
            <a:r>
              <a:rPr lang="en-US" dirty="0"/>
              <a:t>Is my data too expansive?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student grades for DS100 but have student grades for all statistics classes.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</a:t>
            </a:r>
            <a:r>
              <a:rPr lang="en-US" i="1" dirty="0"/>
              <a:t>Filtering </a:t>
            </a:r>
            <a:r>
              <a:rPr lang="en-US" i="1" dirty="0">
                <a:sym typeface="Wingdings"/>
              </a:rPr>
              <a:t> Implications on sample?</a:t>
            </a:r>
          </a:p>
          <a:p>
            <a:pPr lvl="2"/>
            <a:r>
              <a:rPr lang="en-US" i="1" dirty="0">
                <a:sym typeface="Wingdings"/>
              </a:rPr>
              <a:t>If the data is a sample I may have poor coverage after filtering </a:t>
            </a:r>
            <a:r>
              <a:rPr lang="mr-IN" i="1" dirty="0">
                <a:sym typeface="Wingdings"/>
              </a:rPr>
              <a:t>…</a:t>
            </a:r>
            <a:endParaRPr lang="en-US" i="1" dirty="0">
              <a:sym typeface="Wingdings"/>
            </a:endParaRPr>
          </a:p>
          <a:p>
            <a:r>
              <a:rPr lang="en-US" dirty="0"/>
              <a:t>Does my data cover the right time frame?</a:t>
            </a:r>
          </a:p>
          <a:p>
            <a:pPr lvl="1"/>
            <a:r>
              <a:rPr lang="en-US" dirty="0"/>
              <a:t>More on this in temporality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87263-7C8E-F048-A9D3-49EE65DF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C37D2-4D08-A342-9977-E6143E59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419092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5428261" y="1825149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04366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28261" y="4943690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81055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0185" y="1040319"/>
            <a:ext cx="64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386" y="4381128"/>
            <a:ext cx="1629958" cy="11251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594" y="4354204"/>
            <a:ext cx="1192922" cy="11789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29" y="1161216"/>
            <a:ext cx="1198400" cy="1327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4069" y="1042009"/>
            <a:ext cx="22258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6815" y="1286540"/>
            <a:ext cx="20425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984" y="4158860"/>
            <a:ext cx="219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Exploratory </a:t>
            </a:r>
            <a:br>
              <a:rPr lang="en-US" sz="3200" dirty="0"/>
            </a:br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8555" y="4158860"/>
            <a:ext cx="18865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0294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-1624513" y="1321191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8367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-1624513" y="4842362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-2694011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056308" y="435033"/>
            <a:ext cx="724594" cy="1772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67" y="4207168"/>
            <a:ext cx="1840399" cy="12703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7480" y="4176768"/>
            <a:ext cx="1346938" cy="1331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07" y="571539"/>
            <a:ext cx="1353123" cy="1499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885984" y="436941"/>
            <a:ext cx="2513244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8621" y="713043"/>
            <a:ext cx="2306257" cy="1216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1880" y="3956204"/>
            <a:ext cx="247509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Exploratory </a:t>
            </a:r>
            <a:br>
              <a:rPr lang="en-US" sz="3600" dirty="0"/>
            </a:br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587351" y="3956204"/>
            <a:ext cx="213011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2236" y="518378"/>
            <a:ext cx="6005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Topics For Lecture Today</a:t>
            </a:r>
            <a:endParaRPr lang="en-US" sz="4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472236" y="2518348"/>
            <a:ext cx="6444944" cy="372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Understanding the Data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Data Cleaning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Exploratory Data Analysis (EDA)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Basic data visualization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Common Data Anomalies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 and how to fix them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  <a:cs typeface="Helvetica Neue Ligh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51685" y="-344774"/>
            <a:ext cx="0" cy="79148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3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2406" y="2693233"/>
            <a:ext cx="4339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Exploratory Data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</p:spTree>
    <p:extLst>
      <p:ext uri="{BB962C8B-B14F-4D97-AF65-F5344CB8AC3E}">
        <p14:creationId xmlns:p14="http://schemas.microsoft.com/office/powerpoint/2010/main" val="27911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558371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  <p:pic>
        <p:nvPicPr>
          <p:cNvPr id="6" name="Picture 5" descr="Screen Shot 2014-10-29 at 7.02.51 PM.png">
            <a:extLst>
              <a:ext uri="{FF2B5EF4-FFF2-40B4-BE49-F238E27FC236}">
                <a16:creationId xmlns:a16="http://schemas.microsoft.com/office/drawing/2014/main" id="{41B58A4A-77AA-7D41-BE2D-ED1EF6F3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7341713"/>
            <a:ext cx="10574687" cy="38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24653</TotalTime>
  <Words>2865</Words>
  <Application>Microsoft Macintosh PowerPoint</Application>
  <PresentationFormat>Widescreen</PresentationFormat>
  <Paragraphs>1179</Paragraphs>
  <Slides>52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Calibri</vt:lpstr>
      <vt:lpstr>Century Gothic</vt:lpstr>
      <vt:lpstr>Comic Sans MS</vt:lpstr>
      <vt:lpstr>Courier</vt:lpstr>
      <vt:lpstr>Helvetica Neue</vt:lpstr>
      <vt:lpstr>Helvetica Neue Light</vt:lpstr>
      <vt:lpstr>Helvetica Neue Regular</vt:lpstr>
      <vt:lpstr>Lucida Grande</vt:lpstr>
      <vt:lpstr>Mangal</vt:lpstr>
      <vt:lpstr>Monaco</vt:lpstr>
      <vt:lpstr>News Gothic MT</vt:lpstr>
      <vt:lpstr>Times</vt:lpstr>
      <vt:lpstr>Wingdings</vt:lpstr>
      <vt:lpstr>2_Office Theme</vt:lpstr>
      <vt:lpstr>Data 100 Lecture 5: Data Cleaning &amp; Exploratory Data Analysis</vt:lpstr>
      <vt:lpstr>Last Week</vt:lpstr>
      <vt:lpstr>Pandas and Jupyter Notebooks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should we look for?</vt:lpstr>
      <vt:lpstr>Key Data Properties to Consider in EDA</vt:lpstr>
      <vt:lpstr>Key Data Properties to Consider in EDA</vt:lpstr>
      <vt:lpstr>Rectangular Data</vt:lpstr>
      <vt:lpstr>How are these data files formatted?</vt:lpstr>
      <vt:lpstr>Comma and Tab Separated Values Files</vt:lpstr>
      <vt:lpstr>JavaScript Object Notation (JSON)</vt:lpstr>
      <vt:lpstr>XML (another kind of nested data)</vt:lpstr>
      <vt:lpstr>Log data</vt:lpstr>
      <vt:lpstr>Data can be split across files and reference other data.</vt:lpstr>
      <vt:lpstr>Structure: Keys</vt:lpstr>
      <vt:lpstr>Merging/joining data across tables</vt:lpstr>
      <vt:lpstr>Joining two tables</vt:lpstr>
      <vt:lpstr>Joining two tables</vt:lpstr>
      <vt:lpstr>Pandas  Merge </vt:lpstr>
      <vt:lpstr>Questions to ask about Structure</vt:lpstr>
      <vt:lpstr>Kinds of </vt:lpstr>
      <vt:lpstr>Structure: Field Types</vt:lpstr>
      <vt:lpstr>Quiz</vt:lpstr>
      <vt:lpstr>Key Data Properties to Consider in EDA</vt:lpstr>
      <vt:lpstr>Key Data Properties to Consider in EDA</vt:lpstr>
      <vt:lpstr>Granularity</vt:lpstr>
      <vt:lpstr>Granularity and Keys</vt:lpstr>
      <vt:lpstr>Reviewing  Group By and Pivot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Pivot </vt:lpstr>
      <vt:lpstr>Manipulating Granularity: Pivot </vt:lpstr>
      <vt:lpstr>Manipulating Granularity: Pivot </vt:lpstr>
      <vt:lpstr>Manipulating Granularity: Pivot </vt:lpstr>
      <vt:lpstr>Demo</vt:lpstr>
      <vt:lpstr>Key Data Properties to Consider in EDA</vt:lpstr>
      <vt:lpstr>Key Data Properties to Consider in EDA</vt:lpstr>
      <vt:lpstr>Scope</vt:lpstr>
      <vt:lpstr>To be continued …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493</cp:revision>
  <cp:lastPrinted>2018-01-30T05:00:01Z</cp:lastPrinted>
  <dcterms:created xsi:type="dcterms:W3CDTF">2016-10-21T21:56:42Z</dcterms:created>
  <dcterms:modified xsi:type="dcterms:W3CDTF">2018-02-01T03:44:36Z</dcterms:modified>
</cp:coreProperties>
</file>